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8" r:id="rId1"/>
  </p:sldMasterIdLst>
  <p:notesMasterIdLst>
    <p:notesMasterId r:id="rId21"/>
  </p:notesMasterIdLst>
  <p:handoutMasterIdLst>
    <p:handoutMasterId r:id="rId22"/>
  </p:handoutMasterIdLst>
  <p:sldIdLst>
    <p:sldId id="263" r:id="rId2"/>
    <p:sldId id="256" r:id="rId3"/>
    <p:sldId id="266" r:id="rId4"/>
    <p:sldId id="257" r:id="rId5"/>
    <p:sldId id="267" r:id="rId6"/>
    <p:sldId id="258" r:id="rId7"/>
    <p:sldId id="268" r:id="rId8"/>
    <p:sldId id="259" r:id="rId9"/>
    <p:sldId id="269" r:id="rId10"/>
    <p:sldId id="260" r:id="rId11"/>
    <p:sldId id="270" r:id="rId12"/>
    <p:sldId id="261" r:id="rId13"/>
    <p:sldId id="271" r:id="rId14"/>
    <p:sldId id="264" r:id="rId15"/>
    <p:sldId id="272" r:id="rId16"/>
    <p:sldId id="265" r:id="rId17"/>
    <p:sldId id="273" r:id="rId18"/>
    <p:sldId id="274" r:id="rId19"/>
    <p:sldId id="275"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7" d="100"/>
          <a:sy n="87" d="100"/>
        </p:scale>
        <p:origin x="-1464" y="-8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70" d="100"/>
          <a:sy n="70" d="100"/>
        </p:scale>
        <p:origin x="-3294"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4ACFBAA-53B2-475B-8AD8-0A7226146336}" type="datetimeFigureOut">
              <a:rPr lang="en-US" smtClean="0"/>
              <a:t>6/1/2016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C64C84F-72C0-4A82-8F6B-97A8A65BE5B6}" type="slidenum">
              <a:rPr lang="en-US" smtClean="0"/>
              <a:t>‹#›</a:t>
            </a:fld>
            <a:endParaRPr lang="en-US"/>
          </a:p>
        </p:txBody>
      </p:sp>
    </p:spTree>
    <p:extLst>
      <p:ext uri="{BB962C8B-B14F-4D97-AF65-F5344CB8AC3E}">
        <p14:creationId xmlns:p14="http://schemas.microsoft.com/office/powerpoint/2010/main" val="12909050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337D13-DC7E-4798-86AE-FD8D73CB1178}" type="datetimeFigureOut">
              <a:rPr lang="en-US" smtClean="0"/>
              <a:t>6/1/2016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0621D2-907D-485C-9020-8560F33C43C6}" type="slidenum">
              <a:rPr lang="en-US" smtClean="0"/>
              <a:t>‹#›</a:t>
            </a:fld>
            <a:endParaRPr lang="en-US"/>
          </a:p>
        </p:txBody>
      </p:sp>
    </p:spTree>
    <p:extLst>
      <p:ext uri="{BB962C8B-B14F-4D97-AF65-F5344CB8AC3E}">
        <p14:creationId xmlns:p14="http://schemas.microsoft.com/office/powerpoint/2010/main" val="40697836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0621D2-907D-485C-9020-8560F33C43C6}" type="slidenum">
              <a:rPr lang="en-US" smtClean="0"/>
              <a:t>1</a:t>
            </a:fld>
            <a:endParaRPr lang="en-US"/>
          </a:p>
        </p:txBody>
      </p:sp>
    </p:spTree>
    <p:extLst>
      <p:ext uri="{BB962C8B-B14F-4D97-AF65-F5344CB8AC3E}">
        <p14:creationId xmlns:p14="http://schemas.microsoft.com/office/powerpoint/2010/main" val="4991790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282C15F2-52E9-7248-AB73-A784674F22C3}" type="datetimeFigureOut">
              <a:rPr lang="en-US" smtClean="0"/>
              <a:t>6/1/2016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C8AD38-DD17-1C48-86CF-2D28731C722F}"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282C15F2-52E9-7248-AB73-A784674F22C3}" type="datetimeFigureOut">
              <a:rPr lang="en-US" smtClean="0"/>
              <a:t>6/1/2016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C8AD38-DD17-1C48-86CF-2D28731C722F}"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282C15F2-52E9-7248-AB73-A784674F22C3}" type="datetimeFigureOut">
              <a:rPr lang="en-US" smtClean="0"/>
              <a:t>6/1/2016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C8AD38-DD17-1C48-86CF-2D28731C722F}"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2C15F2-52E9-7248-AB73-A784674F22C3}" type="datetimeFigureOut">
              <a:rPr lang="en-US" smtClean="0"/>
              <a:t>6/1/2016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C8AD38-DD17-1C48-86CF-2D28731C722F}"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282C15F2-52E9-7248-AB73-A784674F22C3}" type="datetimeFigureOut">
              <a:rPr lang="en-US" smtClean="0"/>
              <a:t>6/1/2016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C8AD38-DD17-1C48-86CF-2D28731C722F}"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282C15F2-52E9-7248-AB73-A784674F22C3}" type="datetimeFigureOut">
              <a:rPr lang="en-US" smtClean="0"/>
              <a:t>6/1/2016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C8AD38-DD17-1C48-86CF-2D28731C722F}"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282C15F2-52E9-7248-AB73-A784674F22C3}" type="datetimeFigureOut">
              <a:rPr lang="en-US" smtClean="0"/>
              <a:t>6/1/2016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C8AD38-DD17-1C48-86CF-2D28731C722F}"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2C15F2-52E9-7248-AB73-A784674F22C3}" type="datetimeFigureOut">
              <a:rPr lang="en-US" smtClean="0"/>
              <a:t>6/1/2016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C8AD38-DD17-1C48-86CF-2D28731C722F}"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2C15F2-52E9-7248-AB73-A784674F22C3}" type="datetimeFigureOut">
              <a:rPr lang="en-US" smtClean="0"/>
              <a:t>6/1/2016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C8AD38-DD17-1C48-86CF-2D28731C722F}"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2C15F2-52E9-7248-AB73-A784674F22C3}" type="datetimeFigureOut">
              <a:rPr lang="en-US" smtClean="0"/>
              <a:t>6/1/2016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C8AD38-DD17-1C48-86CF-2D28731C722F}"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282C15F2-52E9-7248-AB73-A784674F22C3}" type="datetimeFigureOut">
              <a:rPr lang="en-US" smtClean="0"/>
              <a:t>6/1/2016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C8AD38-DD17-1C48-86CF-2D28731C722F}"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282C15F2-52E9-7248-AB73-A784674F22C3}" type="datetimeFigureOut">
              <a:rPr lang="en-US" smtClean="0"/>
              <a:t>6/1/2016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C8AD38-DD17-1C48-86CF-2D28731C722F}"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282C15F2-52E9-7248-AB73-A784674F22C3}" type="datetimeFigureOut">
              <a:rPr lang="en-US" smtClean="0"/>
              <a:t>6/1/2016</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8FC8AD38-DD17-1C48-86CF-2D28731C722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9.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356739"/>
            <a:ext cx="8042276" cy="1336956"/>
          </a:xfrm>
        </p:spPr>
        <p:txBody>
          <a:bodyPr/>
          <a:lstStyle/>
          <a:p>
            <a:r>
              <a:rPr lang="en-US" dirty="0" smtClean="0">
                <a:latin typeface="Candara" panose="020E0502030303020204" pitchFamily="34" charset="0"/>
              </a:rPr>
              <a:t>Dog Speak</a:t>
            </a:r>
            <a:endParaRPr lang="en-US" dirty="0">
              <a:latin typeface="Candara" panose="020E0502030303020204" pitchFamily="34" charset="0"/>
            </a:endParaRPr>
          </a:p>
        </p:txBody>
      </p:sp>
      <p:sp>
        <p:nvSpPr>
          <p:cNvPr id="3" name="Content Placeholder 2"/>
          <p:cNvSpPr>
            <a:spLocks noGrp="1"/>
          </p:cNvSpPr>
          <p:nvPr>
            <p:ph idx="1"/>
          </p:nvPr>
        </p:nvSpPr>
        <p:spPr>
          <a:xfrm>
            <a:off x="446314" y="1393371"/>
            <a:ext cx="8240486" cy="4604658"/>
          </a:xfrm>
        </p:spPr>
        <p:txBody>
          <a:bodyPr>
            <a:normAutofit/>
          </a:bodyPr>
          <a:lstStyle/>
          <a:p>
            <a:pPr marL="0" indent="0">
              <a:buNone/>
            </a:pPr>
            <a:endParaRPr lang="en-US" dirty="0"/>
          </a:p>
          <a:p>
            <a:pPr marL="0" indent="0">
              <a:buNone/>
            </a:pPr>
            <a:r>
              <a:rPr lang="en-US" sz="3200" dirty="0" smtClean="0">
                <a:latin typeface="Candara" panose="020E0502030303020204" pitchFamily="34" charset="0"/>
              </a:rPr>
              <a:t>For each picture shown, use the </a:t>
            </a:r>
            <a:r>
              <a:rPr lang="en-US" sz="3200" i="1" u="sng" dirty="0" smtClean="0">
                <a:latin typeface="Candara" panose="020E0502030303020204" pitchFamily="34" charset="0"/>
              </a:rPr>
              <a:t>Dog Speak Interpretations</a:t>
            </a:r>
            <a:r>
              <a:rPr lang="en-US" sz="3200" i="1" dirty="0" smtClean="0">
                <a:latin typeface="Candara" panose="020E0502030303020204" pitchFamily="34" charset="0"/>
              </a:rPr>
              <a:t> </a:t>
            </a:r>
            <a:r>
              <a:rPr lang="en-US" sz="3200" dirty="0" smtClean="0">
                <a:latin typeface="Candara" panose="020E0502030303020204" pitchFamily="34" charset="0"/>
              </a:rPr>
              <a:t>worksheet to describe what each dog is saying.  Use quotation marks to describe what the dog in each picture is trying to say.</a:t>
            </a:r>
            <a:endParaRPr lang="en-US" dirty="0"/>
          </a:p>
        </p:txBody>
      </p:sp>
      <p:sp>
        <p:nvSpPr>
          <p:cNvPr id="4" name="TextBox 3"/>
          <p:cNvSpPr txBox="1"/>
          <p:nvPr/>
        </p:nvSpPr>
        <p:spPr>
          <a:xfrm>
            <a:off x="2615748" y="6116275"/>
            <a:ext cx="3791424" cy="538609"/>
          </a:xfrm>
          <a:prstGeom prst="rect">
            <a:avLst/>
          </a:prstGeom>
          <a:noFill/>
        </p:spPr>
        <p:txBody>
          <a:bodyPr wrap="none" rtlCol="0">
            <a:spAutoFit/>
          </a:bodyPr>
          <a:lstStyle/>
          <a:p>
            <a:pPr algn="ctr"/>
            <a:r>
              <a:rPr lang="en-US" i="1" dirty="0"/>
              <a:t> </a:t>
            </a:r>
            <a:r>
              <a:rPr lang="en-US" sz="1100" i="1" dirty="0" smtClean="0"/>
              <a:t>Understanding Dog Language, Upper Elementary: Day 2</a:t>
            </a:r>
          </a:p>
          <a:p>
            <a:r>
              <a:rPr lang="en-US" sz="1100" dirty="0" smtClean="0"/>
              <a:t>Michigan </a:t>
            </a:r>
            <a:r>
              <a:rPr lang="en-US" sz="1100" dirty="0"/>
              <a:t>Humane Society </a:t>
            </a:r>
            <a:r>
              <a:rPr lang="en-US" sz="1100" dirty="0">
                <a:latin typeface="Zapf Dingbats"/>
              </a:rPr>
              <a:t> </a:t>
            </a:r>
            <a:r>
              <a:rPr lang="en-US" sz="1100" dirty="0" smtClean="0"/>
              <a:t>www.michiganhumane.org</a:t>
            </a:r>
            <a:endParaRPr lang="en-US" sz="1100" dirty="0"/>
          </a:p>
        </p:txBody>
      </p:sp>
    </p:spTree>
    <p:extLst>
      <p:ext uri="{BB962C8B-B14F-4D97-AF65-F5344CB8AC3E}">
        <p14:creationId xmlns:p14="http://schemas.microsoft.com/office/powerpoint/2010/main" val="254893957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53141" y="598714"/>
            <a:ext cx="7568929" cy="5878286"/>
          </a:xfrm>
          <a:prstGeom prst="rect">
            <a:avLst/>
          </a:prstGeom>
        </p:spPr>
      </p:pic>
      <p:sp>
        <p:nvSpPr>
          <p:cNvPr id="3" name="TextBox 2"/>
          <p:cNvSpPr txBox="1"/>
          <p:nvPr/>
        </p:nvSpPr>
        <p:spPr>
          <a:xfrm>
            <a:off x="199571" y="217714"/>
            <a:ext cx="308429" cy="461665"/>
          </a:xfrm>
          <a:prstGeom prst="rect">
            <a:avLst/>
          </a:prstGeom>
          <a:noFill/>
        </p:spPr>
        <p:txBody>
          <a:bodyPr wrap="square" rtlCol="0">
            <a:spAutoFit/>
          </a:bodyPr>
          <a:lstStyle/>
          <a:p>
            <a:r>
              <a:rPr lang="en-US" sz="2400" dirty="0" smtClean="0"/>
              <a:t>1</a:t>
            </a:r>
            <a:endParaRPr lang="en-US" sz="2400" dirty="0"/>
          </a:p>
        </p:txBody>
      </p:sp>
    </p:spTree>
    <p:extLst>
      <p:ext uri="{BB962C8B-B14F-4D97-AF65-F5344CB8AC3E}">
        <p14:creationId xmlns:p14="http://schemas.microsoft.com/office/powerpoint/2010/main" val="61685278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72886"/>
            <a:ext cx="3840480" cy="1142999"/>
          </a:xfrm>
        </p:spPr>
        <p:txBody>
          <a:bodyPr>
            <a:normAutofit/>
          </a:bodyPr>
          <a:lstStyle/>
          <a:p>
            <a:r>
              <a:rPr lang="en-US" sz="3200" dirty="0" smtClean="0">
                <a:latin typeface="Candara" panose="020E0502030303020204" pitchFamily="34" charset="0"/>
              </a:rPr>
              <a:t>#1 The Play Bow</a:t>
            </a:r>
            <a:endParaRPr lang="en-US" sz="3200" dirty="0">
              <a:latin typeface="Candara" panose="020E0502030303020204" pitchFamily="34" charset="0"/>
            </a:endParaRPr>
          </a:p>
        </p:txBody>
      </p:sp>
      <p:sp>
        <p:nvSpPr>
          <p:cNvPr id="3" name="Content Placeholder 2"/>
          <p:cNvSpPr>
            <a:spLocks noGrp="1"/>
          </p:cNvSpPr>
          <p:nvPr>
            <p:ph idx="1"/>
          </p:nvPr>
        </p:nvSpPr>
        <p:spPr>
          <a:xfrm>
            <a:off x="3743260" y="1513114"/>
            <a:ext cx="5111750" cy="4909457"/>
          </a:xfrm>
        </p:spPr>
        <p:txBody>
          <a:bodyPr/>
          <a:lstStyle/>
          <a:p>
            <a:pPr marL="0" indent="0" algn="ctr">
              <a:buNone/>
            </a:pPr>
            <a:r>
              <a:rPr lang="en-US" sz="3200" dirty="0">
                <a:solidFill>
                  <a:schemeClr val="bg2">
                    <a:lumMod val="50000"/>
                  </a:schemeClr>
                </a:solidFill>
                <a:latin typeface="Candara" panose="020E0502030303020204" pitchFamily="34" charset="0"/>
              </a:rPr>
              <a:t>“Let’s Play!”</a:t>
            </a:r>
          </a:p>
          <a:p>
            <a:r>
              <a:rPr lang="en-US" sz="2800" dirty="0" smtClean="0">
                <a:latin typeface="Candara" panose="020E0502030303020204" pitchFamily="34" charset="0"/>
              </a:rPr>
              <a:t>This dog is inviting you to play.</a:t>
            </a:r>
          </a:p>
          <a:p>
            <a:r>
              <a:rPr lang="en-US" sz="2800" dirty="0" smtClean="0">
                <a:latin typeface="Candara" panose="020E0502030303020204" pitchFamily="34" charset="0"/>
              </a:rPr>
              <a:t>He or she is trying to convey that everything is fun and games, and no stress is present</a:t>
            </a:r>
            <a:r>
              <a:rPr lang="en-US" dirty="0" smtClean="0">
                <a:latin typeface="Candara" panose="020E0502030303020204" pitchFamily="34" charset="0"/>
              </a:rPr>
              <a:t>. </a:t>
            </a:r>
          </a:p>
          <a:p>
            <a:endParaRPr lang="en-US" dirty="0">
              <a:latin typeface="Candara" panose="020E0502030303020204" pitchFamily="34" charset="0"/>
            </a:endParaRPr>
          </a:p>
        </p:txBody>
      </p:sp>
      <p:pic>
        <p:nvPicPr>
          <p:cNvPr id="5" name="Picture 4"/>
          <p:cNvPicPr>
            <a:picLocks noChangeAspect="1"/>
          </p:cNvPicPr>
          <p:nvPr/>
        </p:nvPicPr>
        <p:blipFill>
          <a:blip r:embed="rId2"/>
          <a:stretch>
            <a:fillRect/>
          </a:stretch>
        </p:blipFill>
        <p:spPr>
          <a:xfrm>
            <a:off x="187875" y="1915886"/>
            <a:ext cx="3555385" cy="3472833"/>
          </a:xfrm>
          <a:prstGeom prst="rect">
            <a:avLst/>
          </a:prstGeom>
        </p:spPr>
      </p:pic>
    </p:spTree>
    <p:extLst>
      <p:ext uri="{BB962C8B-B14F-4D97-AF65-F5344CB8AC3E}">
        <p14:creationId xmlns:p14="http://schemas.microsoft.com/office/powerpoint/2010/main" val="371986188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up)">
                                      <p:cBhvr>
                                        <p:cTn id="1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546726" y="338614"/>
            <a:ext cx="6186904" cy="6186904"/>
          </a:xfrm>
          <a:prstGeom prst="rect">
            <a:avLst/>
          </a:prstGeom>
        </p:spPr>
      </p:pic>
      <p:sp>
        <p:nvSpPr>
          <p:cNvPr id="2" name="TextBox 1"/>
          <p:cNvSpPr txBox="1"/>
          <p:nvPr/>
        </p:nvSpPr>
        <p:spPr>
          <a:xfrm>
            <a:off x="489857" y="314371"/>
            <a:ext cx="435429" cy="461665"/>
          </a:xfrm>
          <a:prstGeom prst="rect">
            <a:avLst/>
          </a:prstGeom>
          <a:noFill/>
        </p:spPr>
        <p:txBody>
          <a:bodyPr wrap="square" rtlCol="0">
            <a:spAutoFit/>
          </a:bodyPr>
          <a:lstStyle/>
          <a:p>
            <a:r>
              <a:rPr lang="en-US" sz="2400" dirty="0" smtClean="0"/>
              <a:t>2</a:t>
            </a:r>
            <a:endParaRPr lang="en-US" sz="2400" dirty="0"/>
          </a:p>
        </p:txBody>
      </p:sp>
    </p:spTree>
    <p:extLst>
      <p:ext uri="{BB962C8B-B14F-4D97-AF65-F5344CB8AC3E}">
        <p14:creationId xmlns:p14="http://schemas.microsoft.com/office/powerpoint/2010/main" val="310456471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828" y="410368"/>
            <a:ext cx="3840480" cy="1162050"/>
          </a:xfrm>
        </p:spPr>
        <p:txBody>
          <a:bodyPr>
            <a:normAutofit/>
          </a:bodyPr>
          <a:lstStyle/>
          <a:p>
            <a:r>
              <a:rPr lang="en-US" sz="3200" dirty="0" smtClean="0">
                <a:latin typeface="Candara" panose="020E0502030303020204" pitchFamily="34" charset="0"/>
              </a:rPr>
              <a:t>#2 The Head Turn</a:t>
            </a:r>
            <a:endParaRPr lang="en-US" sz="3200" dirty="0">
              <a:latin typeface="Candara" panose="020E0502030303020204" pitchFamily="34" charset="0"/>
            </a:endParaRPr>
          </a:p>
        </p:txBody>
      </p:sp>
      <p:sp>
        <p:nvSpPr>
          <p:cNvPr id="3" name="Content Placeholder 2"/>
          <p:cNvSpPr>
            <a:spLocks noGrp="1"/>
          </p:cNvSpPr>
          <p:nvPr>
            <p:ph idx="1"/>
          </p:nvPr>
        </p:nvSpPr>
        <p:spPr>
          <a:xfrm>
            <a:off x="3809999" y="1088570"/>
            <a:ext cx="4855030" cy="5037593"/>
          </a:xfrm>
        </p:spPr>
        <p:txBody>
          <a:bodyPr>
            <a:normAutofit/>
          </a:bodyPr>
          <a:lstStyle/>
          <a:p>
            <a:pPr marL="0" indent="0" algn="ctr">
              <a:buNone/>
            </a:pPr>
            <a:r>
              <a:rPr lang="en-US" sz="3200" dirty="0" smtClean="0">
                <a:solidFill>
                  <a:schemeClr val="bg2">
                    <a:lumMod val="50000"/>
                  </a:schemeClr>
                </a:solidFill>
                <a:latin typeface="Candara" panose="020E0502030303020204" pitchFamily="34" charset="0"/>
              </a:rPr>
              <a:t>“What did you say?”</a:t>
            </a:r>
          </a:p>
          <a:p>
            <a:r>
              <a:rPr lang="en-US" sz="2800" dirty="0" smtClean="0">
                <a:latin typeface="Candara" panose="020E0502030303020204" pitchFamily="34" charset="0"/>
              </a:rPr>
              <a:t>Dogs tilt their heads to hear us better.</a:t>
            </a:r>
          </a:p>
          <a:p>
            <a:r>
              <a:rPr lang="en-US" sz="2800" dirty="0" smtClean="0">
                <a:latin typeface="Candara" panose="020E0502030303020204" pitchFamily="34" charset="0"/>
              </a:rPr>
              <a:t>They do this to further identify where a sound is coming from.</a:t>
            </a:r>
          </a:p>
          <a:p>
            <a:r>
              <a:rPr lang="en-US" sz="2800" dirty="0" smtClean="0">
                <a:latin typeface="Candara" panose="020E0502030303020204" pitchFamily="34" charset="0"/>
              </a:rPr>
              <a:t>The dog is telling you that it is curious about a sound you made</a:t>
            </a:r>
            <a:r>
              <a:rPr lang="en-US" dirty="0" smtClean="0">
                <a:latin typeface="Candara" panose="020E0502030303020204" pitchFamily="34" charset="0"/>
              </a:rPr>
              <a:t>.</a:t>
            </a:r>
            <a:endParaRPr lang="en-US" dirty="0">
              <a:latin typeface="Candara" panose="020E0502030303020204" pitchFamily="34" charset="0"/>
            </a:endParaRPr>
          </a:p>
        </p:txBody>
      </p:sp>
      <p:pic>
        <p:nvPicPr>
          <p:cNvPr id="5" name="Picture 4"/>
          <p:cNvPicPr>
            <a:picLocks noChangeAspect="1"/>
          </p:cNvPicPr>
          <p:nvPr/>
        </p:nvPicPr>
        <p:blipFill>
          <a:blip r:embed="rId2"/>
          <a:stretch>
            <a:fillRect/>
          </a:stretch>
        </p:blipFill>
        <p:spPr>
          <a:xfrm>
            <a:off x="286078" y="1515636"/>
            <a:ext cx="3523921" cy="4610527"/>
          </a:xfrm>
          <a:prstGeom prst="rect">
            <a:avLst/>
          </a:prstGeom>
        </p:spPr>
      </p:pic>
    </p:spTree>
    <p:extLst>
      <p:ext uri="{BB962C8B-B14F-4D97-AF65-F5344CB8AC3E}">
        <p14:creationId xmlns:p14="http://schemas.microsoft.com/office/powerpoint/2010/main" val="168067906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up)">
                                      <p:cBhvr>
                                        <p:cTn id="16" dur="500"/>
                                        <p:tgtEl>
                                          <p:spTgt spid="3">
                                            <p:txEl>
                                              <p:pRg st="2" end="2"/>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up)">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83590" y="172773"/>
            <a:ext cx="6164009" cy="6619481"/>
          </a:xfrm>
          <a:prstGeom prst="rect">
            <a:avLst/>
          </a:prstGeom>
        </p:spPr>
      </p:pic>
      <p:sp>
        <p:nvSpPr>
          <p:cNvPr id="3" name="TextBox 2"/>
          <p:cNvSpPr txBox="1"/>
          <p:nvPr/>
        </p:nvSpPr>
        <p:spPr>
          <a:xfrm>
            <a:off x="635000" y="381000"/>
            <a:ext cx="417286" cy="461665"/>
          </a:xfrm>
          <a:prstGeom prst="rect">
            <a:avLst/>
          </a:prstGeom>
          <a:noFill/>
        </p:spPr>
        <p:txBody>
          <a:bodyPr wrap="square" rtlCol="0">
            <a:spAutoFit/>
          </a:bodyPr>
          <a:lstStyle/>
          <a:p>
            <a:r>
              <a:rPr lang="en-US" sz="2400" dirty="0" smtClean="0"/>
              <a:t>3</a:t>
            </a:r>
            <a:endParaRPr lang="en-US" sz="2400" dirty="0"/>
          </a:p>
        </p:txBody>
      </p:sp>
    </p:spTree>
    <p:extLst>
      <p:ext uri="{BB962C8B-B14F-4D97-AF65-F5344CB8AC3E}">
        <p14:creationId xmlns:p14="http://schemas.microsoft.com/office/powerpoint/2010/main" val="273650270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8300"/>
            <a:ext cx="3840480" cy="1162050"/>
          </a:xfrm>
        </p:spPr>
        <p:txBody>
          <a:bodyPr>
            <a:normAutofit/>
          </a:bodyPr>
          <a:lstStyle/>
          <a:p>
            <a:r>
              <a:rPr lang="en-US" sz="3200" dirty="0" smtClean="0">
                <a:latin typeface="Candara" panose="020E0502030303020204" pitchFamily="34" charset="0"/>
              </a:rPr>
              <a:t>#3 Dog Yawn </a:t>
            </a:r>
            <a:endParaRPr lang="en-US" sz="3200" dirty="0">
              <a:latin typeface="Candara" panose="020E0502030303020204" pitchFamily="34" charset="0"/>
            </a:endParaRPr>
          </a:p>
        </p:txBody>
      </p:sp>
      <p:sp>
        <p:nvSpPr>
          <p:cNvPr id="3" name="Content Placeholder 2"/>
          <p:cNvSpPr>
            <a:spLocks noGrp="1"/>
          </p:cNvSpPr>
          <p:nvPr>
            <p:ph idx="1"/>
          </p:nvPr>
        </p:nvSpPr>
        <p:spPr>
          <a:xfrm>
            <a:off x="3951513" y="1045029"/>
            <a:ext cx="4713515" cy="5268685"/>
          </a:xfrm>
        </p:spPr>
        <p:txBody>
          <a:bodyPr>
            <a:normAutofit/>
          </a:bodyPr>
          <a:lstStyle/>
          <a:p>
            <a:pPr marL="0" indent="0" algn="ctr">
              <a:buNone/>
            </a:pPr>
            <a:r>
              <a:rPr lang="en-US" sz="3200" dirty="0" smtClean="0">
                <a:solidFill>
                  <a:schemeClr val="bg2">
                    <a:lumMod val="50000"/>
                  </a:schemeClr>
                </a:solidFill>
                <a:latin typeface="Candara" panose="020E0502030303020204" pitchFamily="34" charset="0"/>
              </a:rPr>
              <a:t>“I’m a little worried.”</a:t>
            </a:r>
            <a:endParaRPr lang="en-US" sz="3200" dirty="0" smtClean="0">
              <a:latin typeface="Candara" panose="020E0502030303020204" pitchFamily="34" charset="0"/>
            </a:endParaRPr>
          </a:p>
          <a:p>
            <a:r>
              <a:rPr lang="en-US" sz="2800" dirty="0" smtClean="0">
                <a:latin typeface="Candara" panose="020E0502030303020204" pitchFamily="34" charset="0"/>
              </a:rPr>
              <a:t>This dog is trying to calm his surroundings or deflect a threat.</a:t>
            </a:r>
          </a:p>
          <a:p>
            <a:r>
              <a:rPr lang="en-US" sz="2800" dirty="0" smtClean="0">
                <a:latin typeface="Candara" panose="020E0502030303020204" pitchFamily="34" charset="0"/>
              </a:rPr>
              <a:t>The dog feels threatened or anxious, but is not planning to attack.  </a:t>
            </a:r>
            <a:endParaRPr lang="en-US" sz="2800" dirty="0">
              <a:latin typeface="Candara" panose="020E0502030303020204" pitchFamily="34" charset="0"/>
            </a:endParaRPr>
          </a:p>
        </p:txBody>
      </p:sp>
      <p:pic>
        <p:nvPicPr>
          <p:cNvPr id="5" name="Picture 4"/>
          <p:cNvPicPr>
            <a:picLocks noChangeAspect="1"/>
          </p:cNvPicPr>
          <p:nvPr/>
        </p:nvPicPr>
        <p:blipFill>
          <a:blip r:embed="rId2"/>
          <a:stretch>
            <a:fillRect/>
          </a:stretch>
        </p:blipFill>
        <p:spPr>
          <a:xfrm>
            <a:off x="538253" y="1475469"/>
            <a:ext cx="3413261" cy="4838246"/>
          </a:xfrm>
          <a:prstGeom prst="rect">
            <a:avLst/>
          </a:prstGeom>
        </p:spPr>
      </p:pic>
    </p:spTree>
    <p:extLst>
      <p:ext uri="{BB962C8B-B14F-4D97-AF65-F5344CB8AC3E}">
        <p14:creationId xmlns:p14="http://schemas.microsoft.com/office/powerpoint/2010/main" val="5583738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up)">
                                      <p:cBhvr>
                                        <p:cTn id="1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95474" y="748885"/>
            <a:ext cx="7294034" cy="5388720"/>
          </a:xfrm>
          <a:prstGeom prst="rect">
            <a:avLst/>
          </a:prstGeom>
        </p:spPr>
      </p:pic>
      <p:sp>
        <p:nvSpPr>
          <p:cNvPr id="3" name="TextBox 2"/>
          <p:cNvSpPr txBox="1"/>
          <p:nvPr/>
        </p:nvSpPr>
        <p:spPr>
          <a:xfrm>
            <a:off x="290286" y="235857"/>
            <a:ext cx="417285" cy="461665"/>
          </a:xfrm>
          <a:prstGeom prst="rect">
            <a:avLst/>
          </a:prstGeom>
          <a:noFill/>
        </p:spPr>
        <p:txBody>
          <a:bodyPr wrap="square" rtlCol="0">
            <a:spAutoFit/>
          </a:bodyPr>
          <a:lstStyle/>
          <a:p>
            <a:r>
              <a:rPr lang="en-US" sz="2400" dirty="0" smtClean="0"/>
              <a:t>4</a:t>
            </a:r>
            <a:endParaRPr lang="en-US" sz="2400" dirty="0"/>
          </a:p>
        </p:txBody>
      </p:sp>
    </p:spTree>
    <p:extLst>
      <p:ext uri="{BB962C8B-B14F-4D97-AF65-F5344CB8AC3E}">
        <p14:creationId xmlns:p14="http://schemas.microsoft.com/office/powerpoint/2010/main" val="269181269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376" y="611872"/>
            <a:ext cx="3840480" cy="1162050"/>
          </a:xfrm>
        </p:spPr>
        <p:txBody>
          <a:bodyPr>
            <a:normAutofit/>
          </a:bodyPr>
          <a:lstStyle/>
          <a:p>
            <a:r>
              <a:rPr lang="en-US" sz="3200" dirty="0" smtClean="0">
                <a:latin typeface="Candara" panose="020E0502030303020204" pitchFamily="34" charset="0"/>
              </a:rPr>
              <a:t>#4 The Lip Lick</a:t>
            </a:r>
            <a:endParaRPr lang="en-US" sz="3200" dirty="0">
              <a:latin typeface="Candara" panose="020E0502030303020204" pitchFamily="34" charset="0"/>
            </a:endParaRPr>
          </a:p>
        </p:txBody>
      </p:sp>
      <p:sp>
        <p:nvSpPr>
          <p:cNvPr id="3" name="Content Placeholder 2"/>
          <p:cNvSpPr>
            <a:spLocks noGrp="1"/>
          </p:cNvSpPr>
          <p:nvPr>
            <p:ph idx="1"/>
          </p:nvPr>
        </p:nvSpPr>
        <p:spPr>
          <a:xfrm>
            <a:off x="3886200" y="927558"/>
            <a:ext cx="4811486" cy="5690956"/>
          </a:xfrm>
        </p:spPr>
        <p:txBody>
          <a:bodyPr>
            <a:normAutofit/>
          </a:bodyPr>
          <a:lstStyle/>
          <a:p>
            <a:pPr marL="0" indent="0" algn="ctr">
              <a:buNone/>
            </a:pPr>
            <a:r>
              <a:rPr lang="en-US" sz="3200" dirty="0" smtClean="0">
                <a:solidFill>
                  <a:schemeClr val="bg2">
                    <a:lumMod val="50000"/>
                  </a:schemeClr>
                </a:solidFill>
                <a:latin typeface="Candara" panose="020E0502030303020204" pitchFamily="34" charset="0"/>
              </a:rPr>
              <a:t>“I’m hungry” or                          “I need some space”</a:t>
            </a:r>
          </a:p>
          <a:p>
            <a:r>
              <a:rPr lang="en-US" sz="2800" dirty="0" smtClean="0">
                <a:latin typeface="Candara" panose="020E0502030303020204" pitchFamily="34" charset="0"/>
              </a:rPr>
              <a:t>If you’re holding a treat, this dog is probably hungry (or licking food off of his nose!)</a:t>
            </a:r>
          </a:p>
          <a:p>
            <a:r>
              <a:rPr lang="en-US" sz="2800" dirty="0" smtClean="0">
                <a:latin typeface="Candara" panose="020E0502030303020204" pitchFamily="34" charset="0"/>
              </a:rPr>
              <a:t>Otherwise this dog is telling you that he may be anxious, stressed, and needs some space. </a:t>
            </a:r>
          </a:p>
        </p:txBody>
      </p:sp>
      <p:pic>
        <p:nvPicPr>
          <p:cNvPr id="5" name="Picture 4"/>
          <p:cNvPicPr>
            <a:picLocks noChangeAspect="1"/>
          </p:cNvPicPr>
          <p:nvPr/>
        </p:nvPicPr>
        <p:blipFill>
          <a:blip r:embed="rId2"/>
          <a:stretch>
            <a:fillRect/>
          </a:stretch>
        </p:blipFill>
        <p:spPr>
          <a:xfrm>
            <a:off x="470769" y="1988457"/>
            <a:ext cx="3320370" cy="3955143"/>
          </a:xfrm>
          <a:prstGeom prst="rect">
            <a:avLst/>
          </a:prstGeom>
        </p:spPr>
      </p:pic>
    </p:spTree>
    <p:extLst>
      <p:ext uri="{BB962C8B-B14F-4D97-AF65-F5344CB8AC3E}">
        <p14:creationId xmlns:p14="http://schemas.microsoft.com/office/powerpoint/2010/main" val="293986072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up)">
                                      <p:cBhvr>
                                        <p:cTn id="1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825835" y="562429"/>
            <a:ext cx="7331110" cy="5900777"/>
          </a:xfrm>
          <a:prstGeom prst="rect">
            <a:avLst/>
          </a:prstGeom>
        </p:spPr>
      </p:pic>
      <p:sp>
        <p:nvSpPr>
          <p:cNvPr id="2" name="TextBox 1"/>
          <p:cNvSpPr txBox="1"/>
          <p:nvPr/>
        </p:nvSpPr>
        <p:spPr>
          <a:xfrm>
            <a:off x="290286" y="272143"/>
            <a:ext cx="399143" cy="461665"/>
          </a:xfrm>
          <a:prstGeom prst="rect">
            <a:avLst/>
          </a:prstGeom>
          <a:noFill/>
        </p:spPr>
        <p:txBody>
          <a:bodyPr wrap="square" rtlCol="0">
            <a:spAutoFit/>
          </a:bodyPr>
          <a:lstStyle/>
          <a:p>
            <a:r>
              <a:rPr lang="en-US" sz="2400" dirty="0" smtClean="0"/>
              <a:t>5</a:t>
            </a:r>
            <a:endParaRPr lang="en-US" sz="2400" dirty="0"/>
          </a:p>
        </p:txBody>
      </p:sp>
    </p:spTree>
    <p:extLst>
      <p:ext uri="{BB962C8B-B14F-4D97-AF65-F5344CB8AC3E}">
        <p14:creationId xmlns:p14="http://schemas.microsoft.com/office/powerpoint/2010/main" val="422225633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96686"/>
            <a:ext cx="3984171" cy="756293"/>
          </a:xfrm>
        </p:spPr>
        <p:txBody>
          <a:bodyPr>
            <a:normAutofit/>
          </a:bodyPr>
          <a:lstStyle/>
          <a:p>
            <a:r>
              <a:rPr lang="en-US" sz="3200" dirty="0" smtClean="0">
                <a:latin typeface="Candara" panose="020E0502030303020204" pitchFamily="34" charset="0"/>
              </a:rPr>
              <a:t>#5 The Whale Eye</a:t>
            </a:r>
            <a:endParaRPr lang="en-US" sz="3200" dirty="0">
              <a:latin typeface="Candara" panose="020E0502030303020204" pitchFamily="34" charset="0"/>
            </a:endParaRPr>
          </a:p>
        </p:txBody>
      </p:sp>
      <p:sp>
        <p:nvSpPr>
          <p:cNvPr id="3" name="Content Placeholder 2"/>
          <p:cNvSpPr>
            <a:spLocks noGrp="1"/>
          </p:cNvSpPr>
          <p:nvPr>
            <p:ph idx="1"/>
          </p:nvPr>
        </p:nvSpPr>
        <p:spPr>
          <a:xfrm>
            <a:off x="3940627" y="1045027"/>
            <a:ext cx="4931230" cy="5170715"/>
          </a:xfrm>
        </p:spPr>
        <p:txBody>
          <a:bodyPr>
            <a:normAutofit fontScale="92500" lnSpcReduction="20000"/>
          </a:bodyPr>
          <a:lstStyle/>
          <a:p>
            <a:pPr marL="0" indent="0" algn="ctr">
              <a:buNone/>
            </a:pPr>
            <a:r>
              <a:rPr lang="en-US" sz="3500" dirty="0" smtClean="0">
                <a:solidFill>
                  <a:schemeClr val="bg2">
                    <a:lumMod val="50000"/>
                  </a:schemeClr>
                </a:solidFill>
                <a:latin typeface="Candara" panose="020E0502030303020204" pitchFamily="34" charset="0"/>
              </a:rPr>
              <a:t>“I’m uncomfortable;      Back off!”</a:t>
            </a:r>
          </a:p>
          <a:p>
            <a:r>
              <a:rPr lang="en-US" sz="3000" dirty="0" smtClean="0">
                <a:latin typeface="Candara" panose="020E0502030303020204" pitchFamily="34" charset="0"/>
              </a:rPr>
              <a:t>“Whale eye” is a term used by dog trainers when a dog averts its head slightly and you can see the whites of its eyes.  </a:t>
            </a:r>
          </a:p>
          <a:p>
            <a:r>
              <a:rPr lang="en-US" sz="3000" dirty="0" smtClean="0">
                <a:latin typeface="Candara" panose="020E0502030303020204" pitchFamily="34" charset="0"/>
              </a:rPr>
              <a:t>It is telling you that it is anxious and feels uncomfortable. </a:t>
            </a:r>
          </a:p>
          <a:p>
            <a:r>
              <a:rPr lang="en-US" sz="3000" dirty="0" smtClean="0">
                <a:latin typeface="Candara" panose="020E0502030303020204" pitchFamily="34" charset="0"/>
              </a:rPr>
              <a:t>A bite may result due to the stress that it is feeling.</a:t>
            </a:r>
          </a:p>
          <a:p>
            <a:endParaRPr lang="en-US" sz="3000" dirty="0"/>
          </a:p>
        </p:txBody>
      </p:sp>
      <p:pic>
        <p:nvPicPr>
          <p:cNvPr id="5" name="Picture 4"/>
          <p:cNvPicPr>
            <a:picLocks noChangeAspect="1"/>
          </p:cNvPicPr>
          <p:nvPr/>
        </p:nvPicPr>
        <p:blipFill>
          <a:blip r:embed="rId2"/>
          <a:stretch>
            <a:fillRect/>
          </a:stretch>
        </p:blipFill>
        <p:spPr>
          <a:xfrm>
            <a:off x="293931" y="1452979"/>
            <a:ext cx="3646696" cy="4490622"/>
          </a:xfrm>
          <a:prstGeom prst="rect">
            <a:avLst/>
          </a:prstGeom>
        </p:spPr>
      </p:pic>
    </p:spTree>
    <p:extLst>
      <p:ext uri="{BB962C8B-B14F-4D97-AF65-F5344CB8AC3E}">
        <p14:creationId xmlns:p14="http://schemas.microsoft.com/office/powerpoint/2010/main" val="153555516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up)">
                                      <p:cBhvr>
                                        <p:cTn id="16" dur="500"/>
                                        <p:tgtEl>
                                          <p:spTgt spid="3">
                                            <p:txEl>
                                              <p:pRg st="2" end="2"/>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up)">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41682" y="428145"/>
            <a:ext cx="6440791" cy="5957732"/>
          </a:xfrm>
          <a:prstGeom prst="rect">
            <a:avLst/>
          </a:prstGeom>
        </p:spPr>
      </p:pic>
      <p:sp>
        <p:nvSpPr>
          <p:cNvPr id="3" name="TextBox 2"/>
          <p:cNvSpPr txBox="1"/>
          <p:nvPr/>
        </p:nvSpPr>
        <p:spPr>
          <a:xfrm>
            <a:off x="471714" y="420861"/>
            <a:ext cx="362857" cy="461665"/>
          </a:xfrm>
          <a:prstGeom prst="rect">
            <a:avLst/>
          </a:prstGeom>
          <a:noFill/>
        </p:spPr>
        <p:txBody>
          <a:bodyPr wrap="square" rtlCol="0">
            <a:spAutoFit/>
          </a:bodyPr>
          <a:lstStyle/>
          <a:p>
            <a:r>
              <a:rPr lang="en-US" sz="2400" dirty="0" smtClean="0"/>
              <a:t>6</a:t>
            </a:r>
            <a:endParaRPr lang="en-US" sz="2400" dirty="0"/>
          </a:p>
        </p:txBody>
      </p:sp>
    </p:spTree>
    <p:extLst>
      <p:ext uri="{BB962C8B-B14F-4D97-AF65-F5344CB8AC3E}">
        <p14:creationId xmlns:p14="http://schemas.microsoft.com/office/powerpoint/2010/main" val="338521854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330" y="620484"/>
            <a:ext cx="3840480" cy="890575"/>
          </a:xfrm>
        </p:spPr>
        <p:txBody>
          <a:bodyPr>
            <a:normAutofit/>
          </a:bodyPr>
          <a:lstStyle/>
          <a:p>
            <a:r>
              <a:rPr lang="en-US" sz="3200" dirty="0" smtClean="0">
                <a:latin typeface="Candara" panose="020E0502030303020204" pitchFamily="34" charset="0"/>
              </a:rPr>
              <a:t>#6 The Growl </a:t>
            </a:r>
            <a:endParaRPr lang="en-US" sz="3200" dirty="0">
              <a:latin typeface="Candara" panose="020E0502030303020204" pitchFamily="34" charset="0"/>
            </a:endParaRPr>
          </a:p>
        </p:txBody>
      </p:sp>
      <p:sp>
        <p:nvSpPr>
          <p:cNvPr id="3" name="Content Placeholder 2"/>
          <p:cNvSpPr>
            <a:spLocks noGrp="1"/>
          </p:cNvSpPr>
          <p:nvPr>
            <p:ph idx="1"/>
          </p:nvPr>
        </p:nvSpPr>
        <p:spPr>
          <a:xfrm>
            <a:off x="3960811" y="478971"/>
            <a:ext cx="4769532" cy="6096000"/>
          </a:xfrm>
        </p:spPr>
        <p:txBody>
          <a:bodyPr>
            <a:normAutofit fontScale="85000" lnSpcReduction="20000"/>
          </a:bodyPr>
          <a:lstStyle/>
          <a:p>
            <a:pPr marL="0" indent="0" algn="ctr">
              <a:buNone/>
            </a:pPr>
            <a:r>
              <a:rPr lang="en-US" sz="3800" dirty="0" smtClean="0">
                <a:solidFill>
                  <a:schemeClr val="bg2">
                    <a:lumMod val="50000"/>
                  </a:schemeClr>
                </a:solidFill>
                <a:latin typeface="Candara" panose="020E0502030303020204" pitchFamily="34" charset="0"/>
              </a:rPr>
              <a:t>“I’m about to attack!”</a:t>
            </a:r>
          </a:p>
          <a:p>
            <a:r>
              <a:rPr lang="en-US" sz="3000" dirty="0" smtClean="0">
                <a:latin typeface="Candara" panose="020E0502030303020204" pitchFamily="34" charset="0"/>
              </a:rPr>
              <a:t>Violent growls, like the one pictured, are symbolized by bare teeth.</a:t>
            </a:r>
          </a:p>
          <a:p>
            <a:r>
              <a:rPr lang="en-US" sz="3000" dirty="0" smtClean="0">
                <a:latin typeface="Candara" panose="020E0502030303020204" pitchFamily="34" charset="0"/>
              </a:rPr>
              <a:t>A dog uses the growl as a warning sign to stop the action you are doing or it may become violent. </a:t>
            </a:r>
          </a:p>
          <a:p>
            <a:r>
              <a:rPr lang="en-US" sz="3000" dirty="0" smtClean="0">
                <a:latin typeface="Candara" panose="020E0502030303020204" pitchFamily="34" charset="0"/>
              </a:rPr>
              <a:t>Lighter toned growls without bared teeth can mean the dog wants something or may be in pain.</a:t>
            </a:r>
          </a:p>
          <a:p>
            <a:r>
              <a:rPr lang="en-US" sz="3000" dirty="0" smtClean="0">
                <a:latin typeface="Candara" panose="020E0502030303020204" pitchFamily="34" charset="0"/>
              </a:rPr>
              <a:t>Always use caution when you are near a growling dog!</a:t>
            </a:r>
          </a:p>
          <a:p>
            <a:endParaRPr lang="en-US" dirty="0"/>
          </a:p>
        </p:txBody>
      </p:sp>
      <p:pic>
        <p:nvPicPr>
          <p:cNvPr id="5" name="Picture 4"/>
          <p:cNvPicPr>
            <a:picLocks noChangeAspect="1"/>
          </p:cNvPicPr>
          <p:nvPr/>
        </p:nvPicPr>
        <p:blipFill>
          <a:blip r:embed="rId2"/>
          <a:stretch>
            <a:fillRect/>
          </a:stretch>
        </p:blipFill>
        <p:spPr>
          <a:xfrm>
            <a:off x="297472" y="1491344"/>
            <a:ext cx="3663338" cy="4187370"/>
          </a:xfrm>
          <a:prstGeom prst="rect">
            <a:avLst/>
          </a:prstGeom>
        </p:spPr>
      </p:pic>
    </p:spTree>
    <p:extLst>
      <p:ext uri="{BB962C8B-B14F-4D97-AF65-F5344CB8AC3E}">
        <p14:creationId xmlns:p14="http://schemas.microsoft.com/office/powerpoint/2010/main" val="282460819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up)">
                                      <p:cBhvr>
                                        <p:cTn id="16" dur="500"/>
                                        <p:tgtEl>
                                          <p:spTgt spid="3">
                                            <p:txEl>
                                              <p:pRg st="2" end="2"/>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up)">
                                      <p:cBhvr>
                                        <p:cTn id="20" dur="500"/>
                                        <p:tgtEl>
                                          <p:spTgt spid="3">
                                            <p:txEl>
                                              <p:pRg st="3" end="3"/>
                                            </p:txEl>
                                          </p:spTgt>
                                        </p:tgtEl>
                                      </p:cBhvr>
                                    </p:animEffect>
                                  </p:childTnLst>
                                </p:cTn>
                              </p:par>
                            </p:childTnLst>
                          </p:cTn>
                        </p:par>
                        <p:par>
                          <p:cTn id="21" fill="hold">
                            <p:stCondLst>
                              <p:cond delay="1500"/>
                            </p:stCondLst>
                            <p:childTnLst>
                              <p:par>
                                <p:cTn id="22" presetID="22" presetClass="entr" presetSubtype="1" fill="hold" nodeType="after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wipe(up)">
                                      <p:cBhvr>
                                        <p:cTn id="2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1429" y="318309"/>
            <a:ext cx="424110" cy="461665"/>
          </a:xfrm>
          <a:prstGeom prst="rect">
            <a:avLst/>
          </a:prstGeom>
          <a:noFill/>
        </p:spPr>
        <p:txBody>
          <a:bodyPr wrap="square" rtlCol="0">
            <a:spAutoFit/>
          </a:bodyPr>
          <a:lstStyle/>
          <a:p>
            <a:r>
              <a:rPr lang="en-US" sz="2400" dirty="0" smtClean="0"/>
              <a:t>7</a:t>
            </a:r>
            <a:endParaRPr lang="en-US"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5539" y="435428"/>
            <a:ext cx="7917975" cy="5742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9687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8300"/>
            <a:ext cx="3840480" cy="1162050"/>
          </a:xfrm>
        </p:spPr>
        <p:txBody>
          <a:bodyPr>
            <a:normAutofit/>
          </a:bodyPr>
          <a:lstStyle/>
          <a:p>
            <a:r>
              <a:rPr lang="en-US" sz="3200" dirty="0" smtClean="0">
                <a:latin typeface="Candara" panose="020E0502030303020204" pitchFamily="34" charset="0"/>
              </a:rPr>
              <a:t>#7 The Tail Wag </a:t>
            </a:r>
            <a:endParaRPr lang="en-US" sz="3200" dirty="0">
              <a:latin typeface="Candara" panose="020E0502030303020204" pitchFamily="34" charset="0"/>
            </a:endParaRPr>
          </a:p>
        </p:txBody>
      </p:sp>
      <p:sp>
        <p:nvSpPr>
          <p:cNvPr id="3" name="Content Placeholder 2"/>
          <p:cNvSpPr>
            <a:spLocks noGrp="1"/>
          </p:cNvSpPr>
          <p:nvPr>
            <p:ph idx="1"/>
          </p:nvPr>
        </p:nvSpPr>
        <p:spPr>
          <a:xfrm>
            <a:off x="3840480" y="1069694"/>
            <a:ext cx="4742824" cy="4743277"/>
          </a:xfrm>
        </p:spPr>
        <p:txBody>
          <a:bodyPr>
            <a:noAutofit/>
          </a:bodyPr>
          <a:lstStyle/>
          <a:p>
            <a:pPr marL="0" indent="0" algn="ctr">
              <a:buNone/>
            </a:pPr>
            <a:r>
              <a:rPr lang="en-US" sz="3200" dirty="0" smtClean="0">
                <a:solidFill>
                  <a:schemeClr val="bg2">
                    <a:lumMod val="50000"/>
                  </a:schemeClr>
                </a:solidFill>
                <a:latin typeface="Candara" panose="020E0502030303020204" pitchFamily="34" charset="0"/>
              </a:rPr>
              <a:t>“I’m happy and content.”</a:t>
            </a:r>
          </a:p>
          <a:p>
            <a:r>
              <a:rPr lang="en-US" sz="2400" dirty="0" smtClean="0">
                <a:latin typeface="Candara" panose="020E0502030303020204" pitchFamily="34" charset="0"/>
              </a:rPr>
              <a:t>If a dog is wagging its tail </a:t>
            </a:r>
            <a:r>
              <a:rPr lang="en-US" sz="2400" dirty="0">
                <a:latin typeface="Candara" panose="020E0502030303020204" pitchFamily="34" charset="0"/>
              </a:rPr>
              <a:t>and the rest of his body seems relaxed or is moving along with the wagging, you are dealing with a happy, comfortable </a:t>
            </a:r>
            <a:r>
              <a:rPr lang="en-US" sz="2400" dirty="0" smtClean="0">
                <a:latin typeface="Candara" panose="020E0502030303020204" pitchFamily="34" charset="0"/>
              </a:rPr>
              <a:t>dog.</a:t>
            </a:r>
          </a:p>
          <a:p>
            <a:r>
              <a:rPr lang="en-US" sz="2400" dirty="0" smtClean="0">
                <a:latin typeface="Candara" panose="020E0502030303020204" pitchFamily="34" charset="0"/>
              </a:rPr>
              <a:t>If </a:t>
            </a:r>
            <a:r>
              <a:rPr lang="en-US" sz="2400" dirty="0">
                <a:latin typeface="Candara" panose="020E0502030303020204" pitchFamily="34" charset="0"/>
              </a:rPr>
              <a:t>a dog is holding </a:t>
            </a:r>
            <a:r>
              <a:rPr lang="en-US" sz="2400" dirty="0" smtClean="0">
                <a:latin typeface="Candara" panose="020E0502030303020204" pitchFamily="34" charset="0"/>
              </a:rPr>
              <a:t>its body straight and rigid (or whining) </a:t>
            </a:r>
            <a:r>
              <a:rPr lang="en-US" sz="2400" dirty="0">
                <a:latin typeface="Candara" panose="020E0502030303020204" pitchFamily="34" charset="0"/>
              </a:rPr>
              <a:t>while wagging </a:t>
            </a:r>
            <a:r>
              <a:rPr lang="en-US" sz="2400" dirty="0" smtClean="0">
                <a:latin typeface="Candara" panose="020E0502030303020204" pitchFamily="34" charset="0"/>
              </a:rPr>
              <a:t>its tail, it may be feeling territorial or uncomfortable.</a:t>
            </a:r>
            <a:endParaRPr lang="en-US" sz="2400" dirty="0">
              <a:latin typeface="Candara" panose="020E0502030303020204" pitchFamily="34" charset="0"/>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417" y="2068285"/>
            <a:ext cx="3433061" cy="2489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555681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up)">
                                      <p:cBhvr>
                                        <p:cTn id="1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53844" y="689428"/>
            <a:ext cx="7503101" cy="5597071"/>
          </a:xfrm>
          <a:prstGeom prst="rect">
            <a:avLst/>
          </a:prstGeom>
        </p:spPr>
      </p:pic>
      <p:sp>
        <p:nvSpPr>
          <p:cNvPr id="3" name="TextBox 2"/>
          <p:cNvSpPr txBox="1"/>
          <p:nvPr/>
        </p:nvSpPr>
        <p:spPr>
          <a:xfrm>
            <a:off x="235857" y="235857"/>
            <a:ext cx="417987" cy="461665"/>
          </a:xfrm>
          <a:prstGeom prst="rect">
            <a:avLst/>
          </a:prstGeom>
          <a:noFill/>
        </p:spPr>
        <p:txBody>
          <a:bodyPr wrap="square" rtlCol="0">
            <a:spAutoFit/>
          </a:bodyPr>
          <a:lstStyle/>
          <a:p>
            <a:r>
              <a:rPr lang="en-US" sz="2400" dirty="0" smtClean="0"/>
              <a:t>8</a:t>
            </a:r>
            <a:endParaRPr lang="en-US" sz="2400" dirty="0"/>
          </a:p>
        </p:txBody>
      </p:sp>
    </p:spTree>
    <p:extLst>
      <p:ext uri="{BB962C8B-B14F-4D97-AF65-F5344CB8AC3E}">
        <p14:creationId xmlns:p14="http://schemas.microsoft.com/office/powerpoint/2010/main" val="260543993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430" y="615707"/>
            <a:ext cx="3840480" cy="1162050"/>
          </a:xfrm>
        </p:spPr>
        <p:txBody>
          <a:bodyPr>
            <a:normAutofit/>
          </a:bodyPr>
          <a:lstStyle/>
          <a:p>
            <a:r>
              <a:rPr lang="en-US" sz="3200" dirty="0" smtClean="0">
                <a:latin typeface="Candara" panose="020E0502030303020204" pitchFamily="34" charset="0"/>
              </a:rPr>
              <a:t>#8 The Body Shake</a:t>
            </a:r>
            <a:endParaRPr lang="en-US" sz="3200" dirty="0">
              <a:latin typeface="Candara" panose="020E0502030303020204" pitchFamily="34" charset="0"/>
            </a:endParaRPr>
          </a:p>
        </p:txBody>
      </p:sp>
      <p:sp>
        <p:nvSpPr>
          <p:cNvPr id="3" name="Content Placeholder 2"/>
          <p:cNvSpPr>
            <a:spLocks noGrp="1"/>
          </p:cNvSpPr>
          <p:nvPr>
            <p:ph idx="1"/>
          </p:nvPr>
        </p:nvSpPr>
        <p:spPr>
          <a:xfrm>
            <a:off x="3875313" y="827314"/>
            <a:ext cx="5268687" cy="5498421"/>
          </a:xfrm>
        </p:spPr>
        <p:txBody>
          <a:bodyPr>
            <a:normAutofit lnSpcReduction="10000"/>
          </a:bodyPr>
          <a:lstStyle/>
          <a:p>
            <a:pPr marL="0" indent="0" algn="ctr">
              <a:buNone/>
            </a:pPr>
            <a:r>
              <a:rPr lang="en-US" sz="3200" dirty="0" smtClean="0">
                <a:solidFill>
                  <a:schemeClr val="bg2">
                    <a:lumMod val="50000"/>
                  </a:schemeClr>
                </a:solidFill>
                <a:latin typeface="Candara" panose="020E0502030303020204" pitchFamily="34" charset="0"/>
              </a:rPr>
              <a:t>“I’m wet!”  or                      “Let’s start over.”</a:t>
            </a:r>
          </a:p>
          <a:p>
            <a:r>
              <a:rPr lang="en-US" sz="2800" dirty="0" smtClean="0">
                <a:latin typeface="Candara" panose="020E0502030303020204" pitchFamily="34" charset="0"/>
              </a:rPr>
              <a:t>May be used for dogs to dry off.</a:t>
            </a:r>
          </a:p>
          <a:p>
            <a:r>
              <a:rPr lang="en-US" sz="2800" dirty="0" smtClean="0">
                <a:latin typeface="Candara" panose="020E0502030303020204" pitchFamily="34" charset="0"/>
              </a:rPr>
              <a:t>If the dog is not wet, they often do the body shake when they are trying to relieve tension or show that they are moving on to a different activity.  </a:t>
            </a:r>
          </a:p>
          <a:p>
            <a:r>
              <a:rPr lang="en-US" sz="2800" dirty="0" smtClean="0">
                <a:latin typeface="Candara" panose="020E0502030303020204" pitchFamily="34" charset="0"/>
              </a:rPr>
              <a:t>It is like a doggy reset button.</a:t>
            </a:r>
            <a:endParaRPr lang="en-US" sz="2800" dirty="0">
              <a:latin typeface="Candara" panose="020E0502030303020204" pitchFamily="34" charset="0"/>
            </a:endParaRPr>
          </a:p>
        </p:txBody>
      </p:sp>
      <p:pic>
        <p:nvPicPr>
          <p:cNvPr id="5" name="Picture 4"/>
          <p:cNvPicPr>
            <a:picLocks noChangeAspect="1"/>
          </p:cNvPicPr>
          <p:nvPr/>
        </p:nvPicPr>
        <p:blipFill>
          <a:blip r:embed="rId2"/>
          <a:stretch>
            <a:fillRect/>
          </a:stretch>
        </p:blipFill>
        <p:spPr>
          <a:xfrm>
            <a:off x="422260" y="1888535"/>
            <a:ext cx="3453053" cy="4044180"/>
          </a:xfrm>
          <a:prstGeom prst="rect">
            <a:avLst/>
          </a:prstGeom>
        </p:spPr>
      </p:pic>
    </p:spTree>
    <p:extLst>
      <p:ext uri="{BB962C8B-B14F-4D97-AF65-F5344CB8AC3E}">
        <p14:creationId xmlns:p14="http://schemas.microsoft.com/office/powerpoint/2010/main" val="341735194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up)">
                                      <p:cBhvr>
                                        <p:cTn id="16" dur="500"/>
                                        <p:tgtEl>
                                          <p:spTgt spid="3">
                                            <p:txEl>
                                              <p:pRg st="2" end="2"/>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up)">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399" y="646246"/>
            <a:ext cx="8049905" cy="1105392"/>
          </a:xfrm>
        </p:spPr>
        <p:txBody>
          <a:bodyPr/>
          <a:lstStyle/>
          <a:p>
            <a:r>
              <a:rPr lang="en-US" dirty="0">
                <a:latin typeface="Candara" panose="020E0502030303020204" pitchFamily="34" charset="0"/>
              </a:rPr>
              <a:t>Why </a:t>
            </a:r>
            <a:r>
              <a:rPr lang="en-US" dirty="0" smtClean="0">
                <a:latin typeface="Candara" panose="020E0502030303020204" pitchFamily="34" charset="0"/>
              </a:rPr>
              <a:t>Is </a:t>
            </a:r>
            <a:r>
              <a:rPr lang="en-US" dirty="0">
                <a:latin typeface="Candara" panose="020E0502030303020204" pitchFamily="34" charset="0"/>
              </a:rPr>
              <a:t>I</a:t>
            </a:r>
            <a:r>
              <a:rPr lang="en-US" dirty="0" smtClean="0">
                <a:latin typeface="Candara" panose="020E0502030303020204" pitchFamily="34" charset="0"/>
              </a:rPr>
              <a:t>t </a:t>
            </a:r>
            <a:r>
              <a:rPr lang="en-US" dirty="0">
                <a:latin typeface="Candara" panose="020E0502030303020204" pitchFamily="34" charset="0"/>
              </a:rPr>
              <a:t>I</a:t>
            </a:r>
            <a:r>
              <a:rPr lang="en-US" dirty="0" smtClean="0">
                <a:latin typeface="Candara" panose="020E0502030303020204" pitchFamily="34" charset="0"/>
              </a:rPr>
              <a:t>mportant </a:t>
            </a:r>
            <a:r>
              <a:rPr lang="en-US" dirty="0">
                <a:latin typeface="Candara" panose="020E0502030303020204" pitchFamily="34" charset="0"/>
              </a:rPr>
              <a:t>T</a:t>
            </a:r>
            <a:r>
              <a:rPr lang="en-US" dirty="0" smtClean="0">
                <a:latin typeface="Candara" panose="020E0502030303020204" pitchFamily="34" charset="0"/>
              </a:rPr>
              <a:t>o </a:t>
            </a:r>
            <a:br>
              <a:rPr lang="en-US" dirty="0" smtClean="0">
                <a:latin typeface="Candara" panose="020E0502030303020204" pitchFamily="34" charset="0"/>
              </a:rPr>
            </a:br>
            <a:r>
              <a:rPr lang="en-US" dirty="0" smtClean="0">
                <a:latin typeface="Candara" panose="020E0502030303020204" pitchFamily="34" charset="0"/>
              </a:rPr>
              <a:t>Understand Dog Communication?</a:t>
            </a:r>
            <a:endParaRPr lang="en-US" dirty="0">
              <a:latin typeface="Candara" panose="020E0502030303020204" pitchFamily="34" charset="0"/>
            </a:endParaRPr>
          </a:p>
        </p:txBody>
      </p:sp>
      <p:sp>
        <p:nvSpPr>
          <p:cNvPr id="3" name="Content Placeholder 2"/>
          <p:cNvSpPr>
            <a:spLocks noGrp="1"/>
          </p:cNvSpPr>
          <p:nvPr>
            <p:ph idx="1"/>
          </p:nvPr>
        </p:nvSpPr>
        <p:spPr>
          <a:xfrm>
            <a:off x="533399" y="1751638"/>
            <a:ext cx="8049905" cy="4420562"/>
          </a:xfrm>
        </p:spPr>
        <p:txBody>
          <a:bodyPr>
            <a:normAutofit lnSpcReduction="10000"/>
          </a:bodyPr>
          <a:lstStyle/>
          <a:p>
            <a:r>
              <a:rPr lang="en-US" dirty="0">
                <a:latin typeface="Candara" panose="020E0502030303020204" pitchFamily="34" charset="0"/>
              </a:rPr>
              <a:t>Dogs </a:t>
            </a:r>
            <a:r>
              <a:rPr lang="en-US" dirty="0" smtClean="0">
                <a:latin typeface="Candara" panose="020E0502030303020204" pitchFamily="34" charset="0"/>
              </a:rPr>
              <a:t>are one of the </a:t>
            </a:r>
            <a:r>
              <a:rPr lang="en-US" dirty="0">
                <a:latin typeface="Candara" panose="020E0502030303020204" pitchFamily="34" charset="0"/>
              </a:rPr>
              <a:t>most common household </a:t>
            </a:r>
            <a:r>
              <a:rPr lang="en-US" dirty="0" smtClean="0">
                <a:latin typeface="Candara" panose="020E0502030303020204" pitchFamily="34" charset="0"/>
              </a:rPr>
              <a:t>pets. </a:t>
            </a:r>
            <a:r>
              <a:rPr lang="en-US" dirty="0">
                <a:latin typeface="Candara" panose="020E0502030303020204" pitchFamily="34" charset="0"/>
              </a:rPr>
              <a:t> </a:t>
            </a:r>
            <a:r>
              <a:rPr lang="en-US" dirty="0" smtClean="0">
                <a:latin typeface="Candara" panose="020E0502030303020204" pitchFamily="34" charset="0"/>
              </a:rPr>
              <a:t>Understanding what a dog is trying to communicate is very </a:t>
            </a:r>
            <a:r>
              <a:rPr lang="en-US" dirty="0">
                <a:latin typeface="Candara" panose="020E0502030303020204" pitchFamily="34" charset="0"/>
              </a:rPr>
              <a:t>beneficial to both </a:t>
            </a:r>
            <a:r>
              <a:rPr lang="en-US" dirty="0" smtClean="0">
                <a:latin typeface="Candara" panose="020E0502030303020204" pitchFamily="34" charset="0"/>
              </a:rPr>
              <a:t>you and the dog.</a:t>
            </a:r>
          </a:p>
          <a:p>
            <a:r>
              <a:rPr lang="en-US" dirty="0" smtClean="0">
                <a:latin typeface="Candara" panose="020E0502030303020204" pitchFamily="34" charset="0"/>
              </a:rPr>
              <a:t>Children are the biggest target for dog bites, because they often cannot read a dog’s warning signals.  By understanding when a dog is upset, nervous, or stressed out, you can help keep yourself safe.</a:t>
            </a:r>
            <a:endParaRPr lang="en-US" dirty="0">
              <a:latin typeface="Candara" panose="020E0502030303020204" pitchFamily="34" charset="0"/>
            </a:endParaRPr>
          </a:p>
          <a:p>
            <a:r>
              <a:rPr lang="en-US" dirty="0" smtClean="0">
                <a:latin typeface="Candara" panose="020E0502030303020204" pitchFamily="34" charset="0"/>
              </a:rPr>
              <a:t>Understanding dogs helps improve pet-to-human relationships.</a:t>
            </a:r>
            <a:endParaRPr lang="en-US" dirty="0">
              <a:latin typeface="Candara" panose="020E0502030303020204" pitchFamily="34" charset="0"/>
            </a:endParaRPr>
          </a:p>
          <a:p>
            <a:r>
              <a:rPr lang="en-US" dirty="0" smtClean="0">
                <a:latin typeface="Candara" panose="020E0502030303020204" pitchFamily="34" charset="0"/>
              </a:rPr>
              <a:t>Understanding dogs may help prevent </a:t>
            </a:r>
            <a:r>
              <a:rPr lang="en-US" dirty="0">
                <a:latin typeface="Candara" panose="020E0502030303020204" pitchFamily="34" charset="0"/>
              </a:rPr>
              <a:t>unnecessary punishments to dogs based on simple misunderstandings in communication between the human and pet.  </a:t>
            </a:r>
          </a:p>
          <a:p>
            <a:endParaRPr lang="en-US" dirty="0"/>
          </a:p>
        </p:txBody>
      </p:sp>
    </p:spTree>
    <p:extLst>
      <p:ext uri="{BB962C8B-B14F-4D97-AF65-F5344CB8AC3E}">
        <p14:creationId xmlns:p14="http://schemas.microsoft.com/office/powerpoint/2010/main" val="130828397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up)">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2193" y="89137"/>
            <a:ext cx="7087065" cy="659706"/>
          </a:xfrm>
        </p:spPr>
        <p:txBody>
          <a:bodyPr/>
          <a:lstStyle/>
          <a:p>
            <a:r>
              <a:rPr lang="en-US" dirty="0" smtClean="0"/>
              <a:t>Expert Sources</a:t>
            </a:r>
            <a:endParaRPr lang="en-US" dirty="0"/>
          </a:p>
        </p:txBody>
      </p:sp>
      <p:pic>
        <p:nvPicPr>
          <p:cNvPr id="8" name="Content Placeholder 7"/>
          <p:cNvPicPr>
            <a:picLocks noGrp="1" noChangeAspect="1"/>
          </p:cNvPicPr>
          <p:nvPr>
            <p:ph idx="1"/>
          </p:nvPr>
        </p:nvPicPr>
        <p:blipFill>
          <a:blip r:embed="rId2"/>
          <a:srcRect l="21440" r="21440"/>
          <a:stretch>
            <a:fillRect/>
          </a:stretch>
        </p:blipFill>
        <p:spPr>
          <a:xfrm>
            <a:off x="711655" y="837256"/>
            <a:ext cx="1471244" cy="2437815"/>
          </a:xfrm>
          <a:prstGeom prst="rect">
            <a:avLst/>
          </a:prstGeom>
        </p:spPr>
      </p:pic>
      <p:sp>
        <p:nvSpPr>
          <p:cNvPr id="10" name="TextBox 9"/>
          <p:cNvSpPr txBox="1"/>
          <p:nvPr/>
        </p:nvSpPr>
        <p:spPr>
          <a:xfrm>
            <a:off x="378795" y="3560881"/>
            <a:ext cx="2205924" cy="2677656"/>
          </a:xfrm>
          <a:prstGeom prst="rect">
            <a:avLst/>
          </a:prstGeom>
          <a:noFill/>
        </p:spPr>
        <p:txBody>
          <a:bodyPr wrap="square" rtlCol="0">
            <a:spAutoFit/>
          </a:bodyPr>
          <a:lstStyle/>
          <a:p>
            <a:pPr algn="ctr"/>
            <a:r>
              <a:rPr lang="en-US" sz="1200" u="sng" dirty="0"/>
              <a:t>Colleen Safford</a:t>
            </a:r>
            <a:r>
              <a:rPr lang="en-US" sz="1200" dirty="0"/>
              <a:t>- Founder of New York Walk &amp; Train and Far Fetched Acres and is one of NYC's most recognized dog trainers. Her actions earned her the title of "Best in NY" by New York Magazine. Colleen is also the featured trainer in </a:t>
            </a:r>
            <a:r>
              <a:rPr lang="en-US" sz="1200" dirty="0" err="1"/>
              <a:t>Nylabone's</a:t>
            </a:r>
            <a:r>
              <a:rPr lang="en-US" sz="1200" dirty="0"/>
              <a:t> entire book and DVD series for new dog owners and serves as host of The Family Pet on Pet Life Radio. </a:t>
            </a:r>
          </a:p>
        </p:txBody>
      </p:sp>
      <p:pic>
        <p:nvPicPr>
          <p:cNvPr id="12" name="Picture 11"/>
          <p:cNvPicPr>
            <a:picLocks noChangeAspect="1"/>
          </p:cNvPicPr>
          <p:nvPr/>
        </p:nvPicPr>
        <p:blipFill>
          <a:blip r:embed="rId3"/>
          <a:stretch>
            <a:fillRect/>
          </a:stretch>
        </p:blipFill>
        <p:spPr>
          <a:xfrm>
            <a:off x="3208615" y="965109"/>
            <a:ext cx="2139078" cy="2422108"/>
          </a:xfrm>
          <a:prstGeom prst="rect">
            <a:avLst/>
          </a:prstGeom>
        </p:spPr>
      </p:pic>
      <p:pic>
        <p:nvPicPr>
          <p:cNvPr id="14" name="Picture 13"/>
          <p:cNvPicPr>
            <a:picLocks noChangeAspect="1"/>
          </p:cNvPicPr>
          <p:nvPr/>
        </p:nvPicPr>
        <p:blipFill>
          <a:blip r:embed="rId4"/>
          <a:stretch>
            <a:fillRect/>
          </a:stretch>
        </p:blipFill>
        <p:spPr>
          <a:xfrm>
            <a:off x="6007373" y="837256"/>
            <a:ext cx="2459809" cy="2344337"/>
          </a:xfrm>
          <a:prstGeom prst="rect">
            <a:avLst/>
          </a:prstGeom>
        </p:spPr>
      </p:pic>
      <p:sp>
        <p:nvSpPr>
          <p:cNvPr id="15" name="TextBox 14"/>
          <p:cNvSpPr txBox="1"/>
          <p:nvPr/>
        </p:nvSpPr>
        <p:spPr>
          <a:xfrm>
            <a:off x="3208615" y="3565491"/>
            <a:ext cx="2317336" cy="830997"/>
          </a:xfrm>
          <a:prstGeom prst="rect">
            <a:avLst/>
          </a:prstGeom>
          <a:noFill/>
        </p:spPr>
        <p:txBody>
          <a:bodyPr wrap="square" rtlCol="0">
            <a:spAutoFit/>
          </a:bodyPr>
          <a:lstStyle/>
          <a:p>
            <a:pPr algn="ctr"/>
            <a:r>
              <a:rPr lang="en-US" sz="1200" u="sng" dirty="0"/>
              <a:t>Linda Cole-</a:t>
            </a:r>
            <a:r>
              <a:rPr lang="en-US" sz="1200" dirty="0"/>
              <a:t>  well known dog expert and writer for the Responsible Pet Ownership blog.</a:t>
            </a:r>
          </a:p>
        </p:txBody>
      </p:sp>
      <p:sp>
        <p:nvSpPr>
          <p:cNvPr id="16" name="TextBox 15"/>
          <p:cNvSpPr txBox="1"/>
          <p:nvPr/>
        </p:nvSpPr>
        <p:spPr>
          <a:xfrm>
            <a:off x="6007373" y="3565491"/>
            <a:ext cx="2459809" cy="1754327"/>
          </a:xfrm>
          <a:prstGeom prst="rect">
            <a:avLst/>
          </a:prstGeom>
          <a:noFill/>
        </p:spPr>
        <p:txBody>
          <a:bodyPr wrap="square" rtlCol="0">
            <a:spAutoFit/>
          </a:bodyPr>
          <a:lstStyle/>
          <a:p>
            <a:pPr algn="ctr"/>
            <a:r>
              <a:rPr lang="en-US" sz="1200" u="sng" dirty="0"/>
              <a:t>Amy Bender</a:t>
            </a:r>
            <a:r>
              <a:rPr lang="en-US" sz="1200" dirty="0"/>
              <a:t>- Amy is a member of the Association of Pet Dog Trainers. She has also written a number of articles about dogs for both print and the web. She specializes in educating the public about dog behavior and behavior assessments of shelter dogs.</a:t>
            </a:r>
          </a:p>
        </p:txBody>
      </p:sp>
    </p:spTree>
    <p:extLst>
      <p:ext uri="{BB962C8B-B14F-4D97-AF65-F5344CB8AC3E}">
        <p14:creationId xmlns:p14="http://schemas.microsoft.com/office/powerpoint/2010/main" val="323655431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6184</TotalTime>
  <Words>747</Words>
  <Application>Microsoft Office PowerPoint</Application>
  <PresentationFormat>On-screen Show (4:3)</PresentationFormat>
  <Paragraphs>60</Paragraphs>
  <Slides>19</Slides>
  <Notes>1</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Breeze</vt:lpstr>
      <vt:lpstr>Dog Speak</vt:lpstr>
      <vt:lpstr>PowerPoint Presentation</vt:lpstr>
      <vt:lpstr>#1 The Play Bow</vt:lpstr>
      <vt:lpstr>PowerPoint Presentation</vt:lpstr>
      <vt:lpstr>#2 The Head Turn</vt:lpstr>
      <vt:lpstr>PowerPoint Presentation</vt:lpstr>
      <vt:lpstr>#3 Dog Yawn </vt:lpstr>
      <vt:lpstr>PowerPoint Presentation</vt:lpstr>
      <vt:lpstr>#4 The Lip Lick</vt:lpstr>
      <vt:lpstr>PowerPoint Presentation</vt:lpstr>
      <vt:lpstr>#5 The Whale Eye</vt:lpstr>
      <vt:lpstr>PowerPoint Presentation</vt:lpstr>
      <vt:lpstr>#6 The Growl </vt:lpstr>
      <vt:lpstr>PowerPoint Presentation</vt:lpstr>
      <vt:lpstr>#7 The Tail Wag </vt:lpstr>
      <vt:lpstr>PowerPoint Presentation</vt:lpstr>
      <vt:lpstr>#8 The Body Shake</vt:lpstr>
      <vt:lpstr>Why Is It Important To  Understand Dog Communication?</vt:lpstr>
      <vt:lpstr>Expert Sources</vt:lpstr>
    </vt:vector>
  </TitlesOfParts>
  <Company>Michigan State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Jacob Smith</dc:creator>
  <cp:lastModifiedBy>Laurie Stadther</cp:lastModifiedBy>
  <cp:revision>45</cp:revision>
  <dcterms:created xsi:type="dcterms:W3CDTF">2012-11-14T20:27:43Z</dcterms:created>
  <dcterms:modified xsi:type="dcterms:W3CDTF">2016-06-01T19:53:04Z</dcterms:modified>
</cp:coreProperties>
</file>